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3" r:id="rId3"/>
    <p:sldId id="340" r:id="rId4"/>
    <p:sldId id="349" r:id="rId5"/>
    <p:sldId id="341" r:id="rId6"/>
    <p:sldId id="342" r:id="rId7"/>
    <p:sldId id="343" r:id="rId8"/>
    <p:sldId id="350" r:id="rId9"/>
    <p:sldId id="351" r:id="rId10"/>
    <p:sldId id="352" r:id="rId11"/>
    <p:sldId id="353" r:id="rId12"/>
    <p:sldId id="344" r:id="rId13"/>
    <p:sldId id="354" r:id="rId14"/>
    <p:sldId id="357" r:id="rId15"/>
    <p:sldId id="358" r:id="rId16"/>
    <p:sldId id="359" r:id="rId17"/>
    <p:sldId id="360" r:id="rId18"/>
    <p:sldId id="345" r:id="rId19"/>
    <p:sldId id="356" r:id="rId20"/>
    <p:sldId id="346" r:id="rId21"/>
    <p:sldId id="361" r:id="rId22"/>
    <p:sldId id="347" r:id="rId23"/>
    <p:sldId id="355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C05"/>
    <a:srgbClr val="EA4335"/>
    <a:srgbClr val="FF3399"/>
    <a:srgbClr val="34A853"/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>
        <p:scale>
          <a:sx n="100" d="100"/>
          <a:sy n="100" d="100"/>
        </p:scale>
        <p:origin x="120" y="4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ACE6B-6551-4636-84D6-F76ADBD0618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8FFB4-174D-4CDB-A1A9-17A5B9F648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4544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16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833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54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9946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3721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06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08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7466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80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90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916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91000">
              <a:schemeClr val="accent1">
                <a:lumMod val="50000"/>
              </a:schemeClr>
            </a:gs>
            <a:gs pos="84000">
              <a:schemeClr val="bg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.foreupweb.com/wp-content/uploads/2013/05/Dark-blue-pattern-wallpaper.jpg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0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0420B-6FFD-46B6-B8BE-6E57F03E5A69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A4260-6502-43A5-9B31-EDE1BECE2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595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81000">
              <a:schemeClr val="tx1"/>
            </a:gs>
            <a:gs pos="100000">
              <a:schemeClr val="accent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pt-BR" sz="6600" dirty="0" smtClean="0">
                <a:latin typeface="Bebas neue" panose="020B0606020202050201" pitchFamily="34" charset="0"/>
              </a:rPr>
              <a:t>QUALIDADE EM SISTEMAS DE VÍDEOS DIGITAIS</a:t>
            </a:r>
            <a:endParaRPr lang="pt-BR" sz="6600" dirty="0">
              <a:latin typeface="Bebas neue" panose="020B0606020202050201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8311463" y="5226784"/>
            <a:ext cx="37623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 smtClean="0">
                <a:latin typeface="Cantarell" panose="02000603000000000000" pitchFamily="2" charset="0"/>
              </a:rPr>
              <a:t>Ruhan Conceição</a:t>
            </a:r>
          </a:p>
          <a:p>
            <a:pPr algn="r"/>
            <a:r>
              <a:rPr lang="pt-BR" sz="2000" dirty="0" err="1" smtClean="0">
                <a:latin typeface="Cantarell" panose="02000603000000000000" pitchFamily="2" charset="0"/>
              </a:rPr>
              <a:t>Érick</a:t>
            </a:r>
            <a:r>
              <a:rPr lang="pt-BR" sz="2000" dirty="0" smtClean="0">
                <a:latin typeface="Cantarell" panose="02000603000000000000" pitchFamily="2" charset="0"/>
              </a:rPr>
              <a:t> Moreira</a:t>
            </a:r>
          </a:p>
          <a:p>
            <a:pPr algn="r"/>
            <a:r>
              <a:rPr lang="pt-BR" sz="2000" dirty="0" smtClean="0">
                <a:latin typeface="Cantarell" panose="02000603000000000000" pitchFamily="2" charset="0"/>
              </a:rPr>
              <a:t>Heitor Almeida</a:t>
            </a:r>
          </a:p>
          <a:p>
            <a:pPr algn="r"/>
            <a:r>
              <a:rPr lang="pt-BR" sz="2000" dirty="0" smtClean="0">
                <a:latin typeface="Cantarell" panose="02000603000000000000" pitchFamily="2" charset="0"/>
              </a:rPr>
              <a:t>Marcos Bueno</a:t>
            </a:r>
          </a:p>
          <a:p>
            <a:pPr algn="r"/>
            <a:r>
              <a:rPr lang="pt-BR" sz="2000" dirty="0" smtClean="0">
                <a:latin typeface="Cantarell" panose="02000603000000000000" pitchFamily="2" charset="0"/>
              </a:rPr>
              <a:t>Thiago </a:t>
            </a:r>
            <a:r>
              <a:rPr lang="pt-BR" sz="2000" dirty="0" err="1" smtClean="0">
                <a:latin typeface="Cantarell" panose="02000603000000000000" pitchFamily="2" charset="0"/>
              </a:rPr>
              <a:t>Bubolz</a:t>
            </a:r>
            <a:endParaRPr lang="pt-BR" sz="2000" dirty="0">
              <a:latin typeface="Cantarell" panose="02000603000000000000" pitchFamily="2" charset="0"/>
            </a:endParaRPr>
          </a:p>
        </p:txBody>
      </p:sp>
      <p:sp>
        <p:nvSpPr>
          <p:cNvPr id="7" name="Subtítulo 4"/>
          <p:cNvSpPr>
            <a:spLocks noGrp="1"/>
          </p:cNvSpPr>
          <p:nvPr>
            <p:ph type="subTitle" idx="1"/>
          </p:nvPr>
        </p:nvSpPr>
        <p:spPr>
          <a:xfrm>
            <a:off x="1524000" y="4473389"/>
            <a:ext cx="9144000" cy="1655762"/>
          </a:xfrm>
        </p:spPr>
        <p:txBody>
          <a:bodyPr>
            <a:normAutofit/>
          </a:bodyPr>
          <a:lstStyle/>
          <a:p>
            <a:r>
              <a:rPr lang="pt-BR" sz="3200" dirty="0" smtClean="0">
                <a:latin typeface="Cantarell" panose="02000603000000000000" pitchFamily="2" charset="0"/>
              </a:rPr>
              <a:t>Proposta de Trabalho</a:t>
            </a:r>
            <a:endParaRPr lang="pt-BR" sz="3200" dirty="0">
              <a:latin typeface="Cantarell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3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</a:t>
            </a: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124575" y="1890126"/>
            <a:ext cx="5848350" cy="29238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FFFF00"/>
                </a:solidFill>
                <a:latin typeface="Bebas Neue" panose="020B0606020202050201" pitchFamily="34" charset="0"/>
              </a:rPr>
              <a:t>proposta: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Korolev Light" panose="02000506000000020004" pitchFamily="50" charset="0"/>
              </a:rPr>
              <a:t>Métrica de avaliação objetiva para mapas de profundidade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Korolev Light" panose="02000506000000020004" pitchFamily="50" charset="0"/>
              </a:rPr>
              <a:t>Prioriza qualidade nas bordas dos mapas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Korolev Light" panose="02000506000000020004" pitchFamily="50" charset="0"/>
              </a:rPr>
              <a:t>Ideia inicial: SAD ponderado pela diferença entre amostras vizinhas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Korolev Light" panose="02000506000000020004" pitchFamily="50" charset="0"/>
              </a:rPr>
              <a:t>Validação da proposta: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pt-BR" sz="16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Korolev Light" panose="02000506000000020004" pitchFamily="50" charset="0"/>
              </a:rPr>
              <a:t>Comparar resultados obtidos através da métrica proposta (mapa de profundidade) com PSNR nas vistas sintetizadas</a:t>
            </a:r>
          </a:p>
        </p:txBody>
      </p:sp>
    </p:spTree>
    <p:extLst>
      <p:ext uri="{BB962C8B-B14F-4D97-AF65-F5344CB8AC3E}">
        <p14:creationId xmlns:p14="http://schemas.microsoft.com/office/powerpoint/2010/main" val="328911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</a:t>
            </a: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124575" y="1890126"/>
            <a:ext cx="5848350" cy="29238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FFFF00"/>
                </a:solidFill>
                <a:latin typeface="Bebas Neue" panose="020B0606020202050201" pitchFamily="34" charset="0"/>
              </a:rPr>
              <a:t>proposta: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Korolev Light" panose="02000506000000020004" pitchFamily="50" charset="0"/>
              </a:rPr>
              <a:t>Métrica de avaliação objetiva para mapas de profundidade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Korolev Light" panose="02000506000000020004" pitchFamily="50" charset="0"/>
              </a:rPr>
              <a:t>Prioriza qualidade nas bordas dos mapas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Korolev Light" panose="02000506000000020004" pitchFamily="50" charset="0"/>
              </a:rPr>
              <a:t>Ideia inicial: SAD ponderado pela diferença entre amostras vizinhas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Korolev Light" panose="02000506000000020004" pitchFamily="50" charset="0"/>
              </a:rPr>
              <a:t>Validação da proposta: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pt-BR" sz="1600" dirty="0" smtClean="0">
                <a:latin typeface="Korolev Light" panose="02000506000000020004" pitchFamily="50" charset="0"/>
              </a:rPr>
              <a:t>Comparar resultados obtidos através da métrica proposta (mapa de profundidade) com PSNR nas vistas sintetizadas</a:t>
            </a:r>
          </a:p>
        </p:txBody>
      </p:sp>
    </p:spTree>
    <p:extLst>
      <p:ext uri="{BB962C8B-B14F-4D97-AF65-F5344CB8AC3E}">
        <p14:creationId xmlns:p14="http://schemas.microsoft.com/office/powerpoint/2010/main" val="210363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7349886" y="722098"/>
            <a:ext cx="2923192" cy="5413804"/>
            <a:chOff x="231107" y="884023"/>
            <a:chExt cx="2923192" cy="5413804"/>
          </a:xfrm>
        </p:grpSpPr>
        <p:sp>
          <p:nvSpPr>
            <p:cNvPr id="7" name="Retângulo 6"/>
            <p:cNvSpPr/>
            <p:nvPr/>
          </p:nvSpPr>
          <p:spPr>
            <a:xfrm>
              <a:off x="785168" y="884023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 Original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31108" y="2495550"/>
              <a:ext cx="2923191" cy="8001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CODIFICADOR</a:t>
              </a:r>
              <a:endParaRPr lang="pt-BR" sz="2400" dirty="0">
                <a:solidFill>
                  <a:schemeClr val="tx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231107" y="3886200"/>
              <a:ext cx="2923191" cy="8001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DECODIFICADOR</a:t>
              </a:r>
            </a:p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RENDERIZADOR</a:t>
              </a:r>
              <a:endParaRPr lang="pt-BR" sz="2400" dirty="0">
                <a:solidFill>
                  <a:schemeClr val="tx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85166" y="5276850"/>
              <a:ext cx="1815071" cy="1020977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</a:t>
              </a:r>
            </a:p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Reconstruído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cxnSp>
          <p:nvCxnSpPr>
            <p:cNvPr id="13" name="Conector de seta reta 12"/>
            <p:cNvCxnSpPr>
              <a:stCxn id="7" idx="2"/>
              <a:endCxn id="9" idx="0"/>
            </p:cNvCxnSpPr>
            <p:nvPr/>
          </p:nvCxnSpPr>
          <p:spPr>
            <a:xfrm>
              <a:off x="1692704" y="1905000"/>
              <a:ext cx="0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9" idx="2"/>
              <a:endCxn id="10" idx="0"/>
            </p:cNvCxnSpPr>
            <p:nvPr/>
          </p:nvCxnSpPr>
          <p:spPr>
            <a:xfrm flipH="1">
              <a:off x="1692703" y="329565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>
              <a:stCxn id="10" idx="2"/>
              <a:endCxn id="11" idx="0"/>
            </p:cNvCxnSpPr>
            <p:nvPr/>
          </p:nvCxnSpPr>
          <p:spPr>
            <a:xfrm flipH="1">
              <a:off x="1692702" y="468630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rgbClr val="FFFF00"/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rgbClr val="FFFF00"/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</a:p>
        </p:txBody>
      </p:sp>
    </p:spTree>
    <p:extLst>
      <p:ext uri="{BB962C8B-B14F-4D97-AF65-F5344CB8AC3E}">
        <p14:creationId xmlns:p14="http://schemas.microsoft.com/office/powerpoint/2010/main" val="401170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rgbClr val="FFFF00"/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rgbClr val="FFFF00"/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</a:p>
        </p:txBody>
      </p:sp>
      <p:pic>
        <p:nvPicPr>
          <p:cNvPr id="2058" name="Picture 10" descr="http://pngimg.com/upload/laptop_PNG589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393" y="4038599"/>
            <a:ext cx="2085858" cy="171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clker.com/cliparts/Y/p/m/x/G/l/cinema-items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4725332"/>
            <a:ext cx="2659539" cy="199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7294303" y="119459"/>
            <a:ext cx="4752976" cy="30162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FFFF00"/>
                </a:solidFill>
                <a:latin typeface="Bebas Neue" panose="020B0606020202050201" pitchFamily="34" charset="0"/>
              </a:rPr>
              <a:t>SÍNTESE DE VISTAS:</a:t>
            </a:r>
            <a:endParaRPr lang="pt-BR" sz="2800" dirty="0" smtClean="0">
              <a:solidFill>
                <a:srgbClr val="FFFF00"/>
              </a:solidFill>
              <a:latin typeface="Bebas Neue" panose="020B0606020202050201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7556637" y="764909"/>
            <a:ext cx="1257756" cy="1883041"/>
          </a:xfrm>
          <a:prstGeom prst="rect">
            <a:avLst/>
          </a:prstGeom>
          <a:noFill/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0561378" y="764909"/>
            <a:ext cx="1257756" cy="1883041"/>
          </a:xfrm>
          <a:prstGeom prst="rect">
            <a:avLst/>
          </a:prstGeom>
          <a:noFill/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9059007" y="1241159"/>
            <a:ext cx="1257756" cy="930542"/>
          </a:xfrm>
          <a:prstGeom prst="rect">
            <a:avLst/>
          </a:prstGeom>
          <a:noFill/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/>
          <p:cNvCxnSpPr>
            <a:stCxn id="9" idx="3"/>
          </p:cNvCxnSpPr>
          <p:nvPr/>
        </p:nvCxnSpPr>
        <p:spPr>
          <a:xfrm flipV="1">
            <a:off x="8814393" y="1706429"/>
            <a:ext cx="253723" cy="1"/>
          </a:xfrm>
          <a:prstGeom prst="straightConnector1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>
            <a:stCxn id="13" idx="1"/>
            <a:endCxn id="14" idx="3"/>
          </p:cNvCxnSpPr>
          <p:nvPr/>
        </p:nvCxnSpPr>
        <p:spPr>
          <a:xfrm flipH="1">
            <a:off x="10316763" y="1706430"/>
            <a:ext cx="244615" cy="0"/>
          </a:xfrm>
          <a:prstGeom prst="straightConnector1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/>
          <p:cNvSpPr/>
          <p:nvPr/>
        </p:nvSpPr>
        <p:spPr>
          <a:xfrm>
            <a:off x="7742925" y="2679541"/>
            <a:ext cx="8851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bster Two" panose="02000506000000020003" pitchFamily="50" charset="0"/>
              </a:rPr>
              <a:t>Vista 0</a:t>
            </a:r>
            <a:endParaRPr lang="pt-BR" sz="2400" b="0" cap="none" spc="0" dirty="0">
              <a:ln w="0"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bster Two" panose="02000506000000020003" pitchFamily="50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10783734" y="2679541"/>
            <a:ext cx="8130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bster Two" panose="02000506000000020003" pitchFamily="50" charset="0"/>
              </a:rPr>
              <a:t>Vista 1</a:t>
            </a:r>
            <a:endParaRPr lang="pt-BR" sz="2400" b="0" cap="none" spc="0" dirty="0">
              <a:ln w="0"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bster Two" panose="02000506000000020003" pitchFamily="50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9137536" y="2223055"/>
            <a:ext cx="10665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bster Two" panose="02000506000000020003" pitchFamily="50" charset="0"/>
              </a:rPr>
              <a:t>Vista 0,5</a:t>
            </a:r>
            <a:endParaRPr lang="pt-BR" sz="2400" b="0" cap="none" spc="0" dirty="0">
              <a:ln w="0"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bster Two" panose="0200050600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28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de seta reta 16"/>
          <p:cNvCxnSpPr>
            <a:stCxn id="13" idx="1"/>
            <a:endCxn id="14" idx="3"/>
          </p:cNvCxnSpPr>
          <p:nvPr/>
        </p:nvCxnSpPr>
        <p:spPr>
          <a:xfrm flipH="1">
            <a:off x="10316763" y="1706430"/>
            <a:ext cx="244615" cy="0"/>
          </a:xfrm>
          <a:prstGeom prst="straightConnector1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>
            <a:stCxn id="9" idx="3"/>
          </p:cNvCxnSpPr>
          <p:nvPr/>
        </p:nvCxnSpPr>
        <p:spPr>
          <a:xfrm flipV="1">
            <a:off x="8814393" y="1706429"/>
            <a:ext cx="253723" cy="1"/>
          </a:xfrm>
          <a:prstGeom prst="straightConnector1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rgbClr val="FFFF00"/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rgbClr val="FFFF00"/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</a:p>
        </p:txBody>
      </p:sp>
      <p:pic>
        <p:nvPicPr>
          <p:cNvPr id="2058" name="Picture 10" descr="http://pngimg.com/upload/laptop_PNG589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393" y="4038599"/>
            <a:ext cx="2085858" cy="171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clker.com/cliparts/Y/p/m/x/G/l/cinema-items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4725332"/>
            <a:ext cx="2659539" cy="199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7294303" y="119459"/>
            <a:ext cx="4752976" cy="30162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FFFF00"/>
                </a:solidFill>
                <a:latin typeface="Bebas Neue" panose="020B0606020202050201" pitchFamily="34" charset="0"/>
              </a:rPr>
              <a:t>SÍNTESE DE VISTAS:</a:t>
            </a:r>
            <a:endParaRPr lang="pt-BR" sz="2800" dirty="0" smtClean="0">
              <a:solidFill>
                <a:srgbClr val="FFFF00"/>
              </a:solidFill>
              <a:latin typeface="Bebas Neue" panose="020B0606020202050201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637" y="764909"/>
            <a:ext cx="1257756" cy="1883041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7556637" y="764909"/>
            <a:ext cx="1257756" cy="18830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0561378" y="764909"/>
            <a:ext cx="1257756" cy="1883041"/>
          </a:xfrm>
          <a:prstGeom prst="rect">
            <a:avLst/>
          </a:prstGeom>
          <a:noFill/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9059007" y="1241159"/>
            <a:ext cx="1257756" cy="930542"/>
          </a:xfrm>
          <a:prstGeom prst="rect">
            <a:avLst/>
          </a:prstGeom>
          <a:noFill/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7742925" y="2679541"/>
            <a:ext cx="8851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bster Two" panose="02000506000000020003" pitchFamily="50" charset="0"/>
              </a:rPr>
              <a:t>Vista 0</a:t>
            </a:r>
            <a:endParaRPr lang="pt-BR" sz="2400" b="0" cap="none" spc="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bster Two" panose="02000506000000020003" pitchFamily="50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10783734" y="2679541"/>
            <a:ext cx="8130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bster Two" panose="02000506000000020003" pitchFamily="50" charset="0"/>
              </a:rPr>
              <a:t>Vista 1</a:t>
            </a:r>
            <a:endParaRPr lang="pt-BR" sz="2400" b="0" cap="none" spc="0" dirty="0">
              <a:ln w="0"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bster Two" panose="02000506000000020003" pitchFamily="50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9137536" y="2223055"/>
            <a:ext cx="10665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bster Two" panose="02000506000000020003" pitchFamily="50" charset="0"/>
              </a:rPr>
              <a:t>Vista 0,5</a:t>
            </a:r>
            <a:endParaRPr lang="pt-BR" sz="2400" b="0" cap="none" spc="0" dirty="0">
              <a:ln w="0"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bster Two" panose="0200050600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54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de seta reta 16"/>
          <p:cNvCxnSpPr>
            <a:stCxn id="13" idx="1"/>
            <a:endCxn id="14" idx="3"/>
          </p:cNvCxnSpPr>
          <p:nvPr/>
        </p:nvCxnSpPr>
        <p:spPr>
          <a:xfrm flipH="1">
            <a:off x="10316763" y="1706430"/>
            <a:ext cx="244615" cy="0"/>
          </a:xfrm>
          <a:prstGeom prst="straightConnector1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>
            <a:stCxn id="9" idx="3"/>
          </p:cNvCxnSpPr>
          <p:nvPr/>
        </p:nvCxnSpPr>
        <p:spPr>
          <a:xfrm flipV="1">
            <a:off x="8814393" y="1706429"/>
            <a:ext cx="253723" cy="1"/>
          </a:xfrm>
          <a:prstGeom prst="straightConnector1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rgbClr val="FFFF00"/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rgbClr val="FFFF00"/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</a:p>
        </p:txBody>
      </p:sp>
      <p:pic>
        <p:nvPicPr>
          <p:cNvPr id="2058" name="Picture 10" descr="http://pngimg.com/upload/laptop_PNG589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393" y="4038599"/>
            <a:ext cx="2085858" cy="171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clker.com/cliparts/Y/p/m/x/G/l/cinema-items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4725332"/>
            <a:ext cx="2659539" cy="199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7294303" y="119459"/>
            <a:ext cx="4752976" cy="30162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FFFF00"/>
                </a:solidFill>
                <a:latin typeface="Bebas Neue" panose="020B0606020202050201" pitchFamily="34" charset="0"/>
              </a:rPr>
              <a:t>SÍNTESE DE VISTAS:</a:t>
            </a:r>
            <a:endParaRPr lang="pt-BR" sz="2800" dirty="0" smtClean="0">
              <a:solidFill>
                <a:srgbClr val="FFFF00"/>
              </a:solidFill>
              <a:latin typeface="Bebas Neue" panose="020B0606020202050201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637" y="764909"/>
            <a:ext cx="1257756" cy="188304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1379" y="764909"/>
            <a:ext cx="1257756" cy="1883041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7556637" y="764909"/>
            <a:ext cx="1257756" cy="18830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0561378" y="764909"/>
            <a:ext cx="1257756" cy="18830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9059007" y="1241159"/>
            <a:ext cx="1257756" cy="930542"/>
          </a:xfrm>
          <a:prstGeom prst="rect">
            <a:avLst/>
          </a:prstGeom>
          <a:noFill/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7742925" y="2679541"/>
            <a:ext cx="8851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bster Two" panose="02000506000000020003" pitchFamily="50" charset="0"/>
              </a:rPr>
              <a:t>Vista 0</a:t>
            </a:r>
            <a:endParaRPr lang="pt-BR" sz="2400" b="0" cap="none" spc="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bster Two" panose="02000506000000020003" pitchFamily="50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10783734" y="2679541"/>
            <a:ext cx="8130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bster Two" panose="02000506000000020003" pitchFamily="50" charset="0"/>
              </a:rPr>
              <a:t>Vista 1</a:t>
            </a:r>
            <a:endParaRPr lang="pt-BR" sz="2400" b="0" cap="none" spc="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bster Two" panose="02000506000000020003" pitchFamily="50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9137536" y="2223055"/>
            <a:ext cx="10665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bster Two" panose="02000506000000020003" pitchFamily="50" charset="0"/>
              </a:rPr>
              <a:t>Vista 0,5</a:t>
            </a:r>
            <a:endParaRPr lang="pt-BR" sz="2400" b="0" cap="none" spc="0" dirty="0">
              <a:ln w="0"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bster Two" panose="0200050600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85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7294303" y="119459"/>
            <a:ext cx="4752976" cy="30162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FFFF00"/>
                </a:solidFill>
                <a:latin typeface="Bebas Neue" panose="020B0606020202050201" pitchFamily="34" charset="0"/>
              </a:rPr>
              <a:t>SÍNTESE DE VISTAS:</a:t>
            </a:r>
            <a:endParaRPr lang="pt-BR" sz="2800" dirty="0" smtClean="0">
              <a:solidFill>
                <a:srgbClr val="FFFF00"/>
              </a:solidFill>
              <a:latin typeface="Bebas Neue" panose="020B0606020202050201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26" y="1241159"/>
            <a:ext cx="1240723" cy="930542"/>
          </a:xfrm>
          <a:prstGeom prst="rect">
            <a:avLst/>
          </a:prstGeom>
        </p:spPr>
      </p:pic>
      <p:cxnSp>
        <p:nvCxnSpPr>
          <p:cNvPr id="17" name="Conector de seta reta 16"/>
          <p:cNvCxnSpPr>
            <a:stCxn id="13" idx="1"/>
            <a:endCxn id="14" idx="3"/>
          </p:cNvCxnSpPr>
          <p:nvPr/>
        </p:nvCxnSpPr>
        <p:spPr>
          <a:xfrm flipH="1">
            <a:off x="10316763" y="1706430"/>
            <a:ext cx="244615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>
            <a:stCxn id="9" idx="3"/>
          </p:cNvCxnSpPr>
          <p:nvPr/>
        </p:nvCxnSpPr>
        <p:spPr>
          <a:xfrm flipV="1">
            <a:off x="8814393" y="1706429"/>
            <a:ext cx="253723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rgbClr val="FFFF00"/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rgbClr val="FFFF00"/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</a:p>
        </p:txBody>
      </p:sp>
      <p:pic>
        <p:nvPicPr>
          <p:cNvPr id="2058" name="Picture 10" descr="http://pngimg.com/upload/laptop_PNG589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393" y="4038599"/>
            <a:ext cx="2085858" cy="171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clker.com/cliparts/Y/p/m/x/G/l/cinema-items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4725332"/>
            <a:ext cx="2659539" cy="199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637" y="764909"/>
            <a:ext cx="1257756" cy="188304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1379" y="764909"/>
            <a:ext cx="1257756" cy="1883041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7556637" y="764909"/>
            <a:ext cx="1257756" cy="18830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0561378" y="764909"/>
            <a:ext cx="1257756" cy="18830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9059007" y="1241159"/>
            <a:ext cx="1257756" cy="9305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7742925" y="2679541"/>
            <a:ext cx="8851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bster Two" panose="02000506000000020003" pitchFamily="50" charset="0"/>
              </a:rPr>
              <a:t>Vista 0</a:t>
            </a:r>
            <a:endParaRPr lang="pt-BR" sz="2400" b="0" cap="none" spc="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bster Two" panose="02000506000000020003" pitchFamily="50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10783734" y="2679541"/>
            <a:ext cx="8130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bster Two" panose="02000506000000020003" pitchFamily="50" charset="0"/>
              </a:rPr>
              <a:t>Vista 1</a:t>
            </a:r>
            <a:endParaRPr lang="pt-BR" sz="2400" b="0" cap="none" spc="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bster Two" panose="02000506000000020003" pitchFamily="50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9137536" y="2223055"/>
            <a:ext cx="10665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>
                  <a:noFill/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bster Two" panose="02000506000000020003" pitchFamily="50" charset="0"/>
              </a:rPr>
              <a:t>Vista 0,5</a:t>
            </a:r>
            <a:endParaRPr lang="pt-BR" sz="2400" b="0" cap="none" spc="0" dirty="0">
              <a:ln w="0">
                <a:noFill/>
              </a:ln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bster Two" panose="0200050600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4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http://pngimg.com/upload/laptop_PNG589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393" y="4038599"/>
            <a:ext cx="2085858" cy="171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496" y="4131386"/>
            <a:ext cx="1898946" cy="118991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94303" y="119459"/>
            <a:ext cx="4752976" cy="30162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FFFF00"/>
                </a:solidFill>
                <a:latin typeface="Bebas Neue" panose="020B0606020202050201" pitchFamily="34" charset="0"/>
              </a:rPr>
              <a:t>SÍNTESE DE VISTAS:</a:t>
            </a:r>
            <a:endParaRPr lang="pt-BR" sz="2800" dirty="0" smtClean="0">
              <a:solidFill>
                <a:srgbClr val="FFFF00"/>
              </a:solidFill>
              <a:latin typeface="Bebas Neue" panose="020B0606020202050201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>
              <a:latin typeface="Korolev Light" panose="02000506000000020004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 smtClean="0">
              <a:latin typeface="Korolev Light" panose="02000506000000020004" pitchFamily="50" charset="0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26" y="1241159"/>
            <a:ext cx="1240723" cy="930542"/>
          </a:xfrm>
          <a:prstGeom prst="rect">
            <a:avLst/>
          </a:prstGeom>
        </p:spPr>
      </p:pic>
      <p:cxnSp>
        <p:nvCxnSpPr>
          <p:cNvPr id="17" name="Conector de seta reta 16"/>
          <p:cNvCxnSpPr>
            <a:stCxn id="13" idx="1"/>
            <a:endCxn id="14" idx="3"/>
          </p:cNvCxnSpPr>
          <p:nvPr/>
        </p:nvCxnSpPr>
        <p:spPr>
          <a:xfrm flipH="1">
            <a:off x="10316763" y="1706430"/>
            <a:ext cx="244615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>
            <a:stCxn id="9" idx="3"/>
          </p:cNvCxnSpPr>
          <p:nvPr/>
        </p:nvCxnSpPr>
        <p:spPr>
          <a:xfrm flipV="1">
            <a:off x="8814393" y="1706429"/>
            <a:ext cx="253723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rgbClr val="FFFF00"/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rgbClr val="FFFF00"/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</a:p>
        </p:txBody>
      </p:sp>
      <p:pic>
        <p:nvPicPr>
          <p:cNvPr id="2060" name="Picture 12" descr="http://www.clker.com/cliparts/Y/p/m/x/G/l/cinema-items-h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4725332"/>
            <a:ext cx="2659539" cy="199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6637" y="764909"/>
            <a:ext cx="1257756" cy="188304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1379" y="764909"/>
            <a:ext cx="1257756" cy="1883041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7556637" y="764909"/>
            <a:ext cx="1257756" cy="18830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0561378" y="764909"/>
            <a:ext cx="1257756" cy="18830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9059007" y="1241159"/>
            <a:ext cx="1257756" cy="9305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7742925" y="2679541"/>
            <a:ext cx="8851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bster Two" panose="02000506000000020003" pitchFamily="50" charset="0"/>
              </a:rPr>
              <a:t>Vista 0</a:t>
            </a:r>
            <a:endParaRPr lang="pt-BR" sz="2400" b="0" cap="none" spc="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bster Two" panose="02000506000000020003" pitchFamily="50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10783734" y="2679541"/>
            <a:ext cx="8130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bster Two" panose="02000506000000020003" pitchFamily="50" charset="0"/>
              </a:rPr>
              <a:t>Vista 1</a:t>
            </a:r>
            <a:endParaRPr lang="pt-BR" sz="2400" b="0" cap="none" spc="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bster Two" panose="02000506000000020003" pitchFamily="50" charset="0"/>
            </a:endParaRPr>
          </a:p>
        </p:txBody>
      </p:sp>
      <p:cxnSp>
        <p:nvCxnSpPr>
          <p:cNvPr id="6" name="Conector angulado 5"/>
          <p:cNvCxnSpPr>
            <a:stCxn id="14" idx="2"/>
            <a:endCxn id="2058" idx="1"/>
          </p:cNvCxnSpPr>
          <p:nvPr/>
        </p:nvCxnSpPr>
        <p:spPr>
          <a:xfrm rot="5400000">
            <a:off x="7889437" y="3096657"/>
            <a:ext cx="2723404" cy="873492"/>
          </a:xfrm>
          <a:prstGeom prst="bentConnector4">
            <a:avLst>
              <a:gd name="adj1" fmla="val 52812"/>
              <a:gd name="adj2" fmla="val 126171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78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7349886" y="722098"/>
            <a:ext cx="2923192" cy="5413804"/>
            <a:chOff x="231107" y="884023"/>
            <a:chExt cx="2923192" cy="5413804"/>
          </a:xfrm>
        </p:grpSpPr>
        <p:sp>
          <p:nvSpPr>
            <p:cNvPr id="7" name="Retângulo 6"/>
            <p:cNvSpPr/>
            <p:nvPr/>
          </p:nvSpPr>
          <p:spPr>
            <a:xfrm>
              <a:off x="785168" y="884023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 Original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31108" y="2495550"/>
              <a:ext cx="2923191" cy="8001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CODIFICADOR</a:t>
              </a:r>
              <a:endParaRPr lang="pt-BR" sz="2400" dirty="0">
                <a:solidFill>
                  <a:schemeClr val="tx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231107" y="3886200"/>
              <a:ext cx="2923191" cy="8001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DECODIFICADOR</a:t>
              </a:r>
            </a:p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RENDERIZADOR</a:t>
              </a:r>
              <a:endParaRPr lang="pt-BR" sz="2400" dirty="0">
                <a:solidFill>
                  <a:schemeClr val="tx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85166" y="5276850"/>
              <a:ext cx="1815071" cy="1020977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</a:t>
              </a:r>
            </a:p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Reconstruído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cxnSp>
          <p:nvCxnSpPr>
            <p:cNvPr id="13" name="Conector de seta reta 12"/>
            <p:cNvCxnSpPr>
              <a:stCxn id="7" idx="2"/>
              <a:endCxn id="9" idx="0"/>
            </p:cNvCxnSpPr>
            <p:nvPr/>
          </p:nvCxnSpPr>
          <p:spPr>
            <a:xfrm>
              <a:off x="1692704" y="1905000"/>
              <a:ext cx="0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9" idx="2"/>
              <a:endCxn id="10" idx="0"/>
            </p:cNvCxnSpPr>
            <p:nvPr/>
          </p:nvCxnSpPr>
          <p:spPr>
            <a:xfrm flipH="1">
              <a:off x="1692703" y="329565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>
              <a:stCxn id="10" idx="2"/>
              <a:endCxn id="11" idx="0"/>
            </p:cNvCxnSpPr>
            <p:nvPr/>
          </p:nvCxnSpPr>
          <p:spPr>
            <a:xfrm flipH="1">
              <a:off x="1692702" y="468630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latin typeface="Cantarell" panose="02000603000000000000" pitchFamily="2" charset="0"/>
              </a:rPr>
              <a:t>UFPel</a:t>
            </a:r>
            <a:endParaRPr lang="pt-BR" i="1" dirty="0" smtClean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rgbClr val="FFFF00"/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</a:p>
        </p:txBody>
      </p:sp>
    </p:spTree>
    <p:extLst>
      <p:ext uri="{BB962C8B-B14F-4D97-AF65-F5344CB8AC3E}">
        <p14:creationId xmlns:p14="http://schemas.microsoft.com/office/powerpoint/2010/main" val="26316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lh5.ggpht.com/-aQBxxWO5g2U/UTx7YjfX7yI/AAAAAAAAEjc/2Lg8H_Rs2HY/s9000/xperia-tablet-z-black-1240x840-psm-f25ca63681207ad2d021f4934b81464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301" y="4374434"/>
            <a:ext cx="4003674" cy="271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latin typeface="Cantarell" panose="02000603000000000000" pitchFamily="2" charset="0"/>
              </a:rPr>
              <a:t>UFPel</a:t>
            </a:r>
            <a:endParaRPr lang="pt-BR" i="1" dirty="0" smtClean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rgbClr val="FFFF00"/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7277100" y="2659559"/>
            <a:ext cx="4800600" cy="153888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FFFF00"/>
                </a:solidFill>
                <a:latin typeface="Bebas Neue" panose="020B0606020202050201" pitchFamily="34" charset="0"/>
              </a:rPr>
              <a:t>COLETA DOS DADOS:</a:t>
            </a:r>
            <a:endParaRPr lang="pt-BR" sz="2800" dirty="0" smtClean="0">
              <a:solidFill>
                <a:srgbClr val="FFFF00"/>
              </a:solidFill>
              <a:latin typeface="Bebas Neue" panose="020B0606020202050201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Korolev Light" panose="02000506000000020004" pitchFamily="50" charset="0"/>
              </a:rPr>
              <a:t>Aplicativo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pt-BR" sz="1600" dirty="0" smtClean="0">
                <a:latin typeface="Korolev Light" panose="02000506000000020004" pitchFamily="50" charset="0"/>
              </a:rPr>
              <a:t>Coletar e armazenar dados dos avaliadores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pt-BR" sz="1600" dirty="0" smtClean="0">
                <a:latin typeface="Korolev Light" panose="02000506000000020004" pitchFamily="50" charset="0"/>
              </a:rPr>
              <a:t>Realizar testes de visão necessários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pt-BR" sz="1600" dirty="0" smtClean="0">
                <a:latin typeface="Korolev Light" panose="02000506000000020004" pitchFamily="50" charset="0"/>
              </a:rPr>
              <a:t>Coletar e armazenar nota dos avaliadores</a:t>
            </a:r>
            <a:endParaRPr lang="pt-BR" sz="1600" dirty="0" smtClean="0">
              <a:latin typeface="Korolev Light" panose="02000506000000020004" pitchFamily="50" charset="0"/>
            </a:endParaRPr>
          </a:p>
        </p:txBody>
      </p:sp>
      <p:pic>
        <p:nvPicPr>
          <p:cNvPr id="1026" name="Picture 2" descr="http://www.freeiconspng.com/uploads/mobile-phone--10-free-icons-icon-search-engine-2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16"/>
          <a:stretch/>
        </p:blipFill>
        <p:spPr bwMode="auto">
          <a:xfrm>
            <a:off x="10325100" y="4141169"/>
            <a:ext cx="18669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7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7349886" y="722098"/>
            <a:ext cx="2923192" cy="5413804"/>
            <a:chOff x="231107" y="884023"/>
            <a:chExt cx="2923192" cy="5413804"/>
          </a:xfrm>
        </p:grpSpPr>
        <p:sp>
          <p:nvSpPr>
            <p:cNvPr id="7" name="Retângulo 6"/>
            <p:cNvSpPr/>
            <p:nvPr/>
          </p:nvSpPr>
          <p:spPr>
            <a:xfrm>
              <a:off x="785168" y="884023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 Original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31108" y="2495550"/>
              <a:ext cx="2923191" cy="8001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latin typeface="Cantarell" panose="02000603000000000000" pitchFamily="2" charset="0"/>
                </a:rPr>
                <a:t>CODIFICADOR</a:t>
              </a:r>
              <a:endParaRPr lang="pt-BR" sz="2400" dirty="0">
                <a:latin typeface="Cantarell" panose="02000603000000000000" pitchFamily="2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231107" y="3886200"/>
              <a:ext cx="2923191" cy="8001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latin typeface="Cantarell" panose="02000603000000000000" pitchFamily="2" charset="0"/>
                </a:rPr>
                <a:t>DECODIFICADOR</a:t>
              </a:r>
            </a:p>
            <a:p>
              <a:pPr algn="ctr"/>
              <a:r>
                <a:rPr lang="pt-BR" sz="2400" dirty="0" smtClean="0">
                  <a:latin typeface="Cantarell" panose="02000603000000000000" pitchFamily="2" charset="0"/>
                </a:rPr>
                <a:t>RENDERIZADOR</a:t>
              </a:r>
              <a:endParaRPr lang="pt-BR" sz="2400" dirty="0">
                <a:latin typeface="Cantarell" panose="02000603000000000000" pitchFamily="2" charset="0"/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85166" y="5276850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</a:t>
              </a:r>
            </a:p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Reconstruído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cxnSp>
          <p:nvCxnSpPr>
            <p:cNvPr id="13" name="Conector de seta reta 12"/>
            <p:cNvCxnSpPr>
              <a:stCxn id="7" idx="2"/>
              <a:endCxn id="9" idx="0"/>
            </p:cNvCxnSpPr>
            <p:nvPr/>
          </p:nvCxnSpPr>
          <p:spPr>
            <a:xfrm>
              <a:off x="1692704" y="1905000"/>
              <a:ext cx="0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9" idx="2"/>
              <a:endCxn id="10" idx="0"/>
            </p:cNvCxnSpPr>
            <p:nvPr/>
          </p:nvCxnSpPr>
          <p:spPr>
            <a:xfrm flipH="1">
              <a:off x="1692703" y="329565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>
              <a:stCxn id="10" idx="2"/>
              <a:endCxn id="11" idx="0"/>
            </p:cNvCxnSpPr>
            <p:nvPr/>
          </p:nvCxnSpPr>
          <p:spPr>
            <a:xfrm flipH="1">
              <a:off x="1692702" y="468630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Depth</a:t>
            </a:r>
            <a:endParaRPr lang="pt-BR" sz="2400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Early</a:t>
            </a: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Skip</a:t>
            </a: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THRs</a:t>
            </a:r>
            <a:endParaRPr lang="pt-BR" i="1" dirty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)</a:t>
            </a:r>
            <a:endParaRPr lang="pt-BR" sz="2400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</a:p>
        </p:txBody>
      </p:sp>
    </p:spTree>
    <p:extLst>
      <p:ext uri="{BB962C8B-B14F-4D97-AF65-F5344CB8AC3E}">
        <p14:creationId xmlns:p14="http://schemas.microsoft.com/office/powerpoint/2010/main" val="373776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7349886" y="722098"/>
            <a:ext cx="2923192" cy="5413804"/>
            <a:chOff x="231107" y="884023"/>
            <a:chExt cx="2923192" cy="5413804"/>
          </a:xfrm>
        </p:grpSpPr>
        <p:sp>
          <p:nvSpPr>
            <p:cNvPr id="7" name="Retângulo 6"/>
            <p:cNvSpPr/>
            <p:nvPr/>
          </p:nvSpPr>
          <p:spPr>
            <a:xfrm>
              <a:off x="785168" y="884023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 Original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31108" y="2495550"/>
              <a:ext cx="2923191" cy="8001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CODIFICADOR</a:t>
              </a:r>
              <a:endParaRPr lang="pt-BR" sz="2400" dirty="0">
                <a:solidFill>
                  <a:schemeClr val="tx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231107" y="3886200"/>
              <a:ext cx="2923191" cy="8001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DECODIFICADOR</a:t>
              </a:r>
            </a:p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RENDERIZADOR</a:t>
              </a:r>
              <a:endParaRPr lang="pt-BR" sz="2400" dirty="0">
                <a:solidFill>
                  <a:schemeClr val="tx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85166" y="5276850"/>
              <a:ext cx="1815071" cy="1020977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</a:t>
              </a:r>
            </a:p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Reconstruído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cxnSp>
          <p:nvCxnSpPr>
            <p:cNvPr id="13" name="Conector de seta reta 12"/>
            <p:cNvCxnSpPr>
              <a:stCxn id="7" idx="2"/>
              <a:endCxn id="9" idx="0"/>
            </p:cNvCxnSpPr>
            <p:nvPr/>
          </p:nvCxnSpPr>
          <p:spPr>
            <a:xfrm>
              <a:off x="1692704" y="1905000"/>
              <a:ext cx="0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9" idx="2"/>
              <a:endCxn id="10" idx="0"/>
            </p:cNvCxnSpPr>
            <p:nvPr/>
          </p:nvCxnSpPr>
          <p:spPr>
            <a:xfrm flipH="1">
              <a:off x="1692703" y="329565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>
              <a:stCxn id="10" idx="2"/>
              <a:endCxn id="11" idx="0"/>
            </p:cNvCxnSpPr>
            <p:nvPr/>
          </p:nvCxnSpPr>
          <p:spPr>
            <a:xfrm flipH="1">
              <a:off x="1692702" y="468630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latin typeface="Cantarell" panose="02000603000000000000" pitchFamily="2" charset="0"/>
              </a:rPr>
              <a:t>UFPel</a:t>
            </a:r>
            <a:endParaRPr lang="pt-BR" i="1" dirty="0" smtClean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FFFF00"/>
                </a:solidFill>
                <a:latin typeface="Cantarell" panose="02000603000000000000" pitchFamily="2" charset="0"/>
              </a:rPr>
              <a:t>Público em geral</a:t>
            </a:r>
          </a:p>
        </p:txBody>
      </p:sp>
    </p:spTree>
    <p:extLst>
      <p:ext uri="{BB962C8B-B14F-4D97-AF65-F5344CB8AC3E}">
        <p14:creationId xmlns:p14="http://schemas.microsoft.com/office/powerpoint/2010/main" val="119319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latin typeface="Cantarell" panose="02000603000000000000" pitchFamily="2" charset="0"/>
              </a:rPr>
              <a:t>UFPel</a:t>
            </a:r>
            <a:endParaRPr lang="pt-BR" i="1" dirty="0" smtClean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FFFF00"/>
                </a:solidFill>
                <a:latin typeface="Cantarell" panose="02000603000000000000" pitchFamily="2" charset="0"/>
              </a:rPr>
              <a:t>Público em geral</a:t>
            </a:r>
          </a:p>
        </p:txBody>
      </p:sp>
      <p:pic>
        <p:nvPicPr>
          <p:cNvPr id="2050" name="Picture 2" descr="http://pt.seaicons.com/wp-content/uploads/2015/06/mobile-statistic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700" y="405298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cons.iconarchive.com/icons/graphicloads/flat-finance/256/statistics-market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975" y="5418236"/>
            <a:ext cx="1073150" cy="10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2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7349886" y="722098"/>
            <a:ext cx="2923192" cy="5413804"/>
            <a:chOff x="231107" y="884023"/>
            <a:chExt cx="2923192" cy="5413804"/>
          </a:xfrm>
        </p:grpSpPr>
        <p:sp>
          <p:nvSpPr>
            <p:cNvPr id="7" name="Retângulo 6"/>
            <p:cNvSpPr/>
            <p:nvPr/>
          </p:nvSpPr>
          <p:spPr>
            <a:xfrm>
              <a:off x="785168" y="884023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 Original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31108" y="2495550"/>
              <a:ext cx="2923191" cy="8001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CODIFICADOR</a:t>
              </a:r>
              <a:endParaRPr lang="pt-BR" sz="2400" dirty="0">
                <a:solidFill>
                  <a:schemeClr val="tx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231107" y="3886200"/>
              <a:ext cx="2923191" cy="8001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DECODIFICADOR</a:t>
              </a:r>
            </a:p>
            <a:p>
              <a:pPr algn="ctr"/>
              <a:r>
                <a:rPr lang="pt-BR" sz="2400" dirty="0" smtClean="0">
                  <a:solidFill>
                    <a:schemeClr val="tx1"/>
                  </a:solidFill>
                  <a:latin typeface="Cantarell" panose="02000603000000000000" pitchFamily="2" charset="0"/>
                </a:rPr>
                <a:t>RENDERIZADOR</a:t>
              </a:r>
              <a:endParaRPr lang="pt-BR" sz="2400" dirty="0">
                <a:solidFill>
                  <a:schemeClr val="tx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85166" y="5276850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</a:t>
              </a:r>
            </a:p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Reconstruído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cxnSp>
          <p:nvCxnSpPr>
            <p:cNvPr id="13" name="Conector de seta reta 12"/>
            <p:cNvCxnSpPr>
              <a:stCxn id="7" idx="2"/>
              <a:endCxn id="9" idx="0"/>
            </p:cNvCxnSpPr>
            <p:nvPr/>
          </p:nvCxnSpPr>
          <p:spPr>
            <a:xfrm>
              <a:off x="1692704" y="1905000"/>
              <a:ext cx="0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9" idx="2"/>
              <a:endCxn id="10" idx="0"/>
            </p:cNvCxnSpPr>
            <p:nvPr/>
          </p:nvCxnSpPr>
          <p:spPr>
            <a:xfrm flipH="1">
              <a:off x="1692703" y="329565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>
              <a:stCxn id="10" idx="2"/>
              <a:endCxn id="11" idx="0"/>
            </p:cNvCxnSpPr>
            <p:nvPr/>
          </p:nvCxnSpPr>
          <p:spPr>
            <a:xfrm flipH="1">
              <a:off x="1692702" y="468630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latin typeface="Cantarell" panose="02000603000000000000" pitchFamily="2" charset="0"/>
              </a:rPr>
              <a:t>UFPel</a:t>
            </a:r>
            <a:endParaRPr lang="pt-BR" i="1" dirty="0" smtClean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Público em geral</a:t>
            </a:r>
          </a:p>
        </p:txBody>
      </p:sp>
    </p:spTree>
    <p:extLst>
      <p:ext uri="{BB962C8B-B14F-4D97-AF65-F5344CB8AC3E}">
        <p14:creationId xmlns:p14="http://schemas.microsoft.com/office/powerpoint/2010/main" val="378877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pt-BR" sz="6600" dirty="0" smtClean="0">
                <a:latin typeface="Bebas neue" panose="020B0606020202050201" pitchFamily="34" charset="0"/>
              </a:rPr>
              <a:t>QUALIDADE EM SISTEMAS DE VÍDEOS DIGITAIS</a:t>
            </a:r>
            <a:endParaRPr lang="pt-BR" sz="6600" dirty="0">
              <a:latin typeface="Bebas neue" panose="020B0606020202050201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8311463" y="5226784"/>
            <a:ext cx="37623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 smtClean="0">
                <a:latin typeface="Cantarell" panose="02000603000000000000" pitchFamily="2" charset="0"/>
              </a:rPr>
              <a:t>Ruhan Conceição</a:t>
            </a:r>
          </a:p>
          <a:p>
            <a:pPr algn="r"/>
            <a:r>
              <a:rPr lang="pt-BR" sz="2000" dirty="0" err="1" smtClean="0">
                <a:latin typeface="Cantarell" panose="02000603000000000000" pitchFamily="2" charset="0"/>
              </a:rPr>
              <a:t>Érick</a:t>
            </a:r>
            <a:r>
              <a:rPr lang="pt-BR" sz="2000" dirty="0" smtClean="0">
                <a:latin typeface="Cantarell" panose="02000603000000000000" pitchFamily="2" charset="0"/>
              </a:rPr>
              <a:t> Moreira</a:t>
            </a:r>
          </a:p>
          <a:p>
            <a:pPr algn="r"/>
            <a:r>
              <a:rPr lang="pt-BR" sz="2000" dirty="0" smtClean="0">
                <a:latin typeface="Cantarell" panose="02000603000000000000" pitchFamily="2" charset="0"/>
              </a:rPr>
              <a:t>Heitor Almeida</a:t>
            </a:r>
          </a:p>
          <a:p>
            <a:pPr algn="r"/>
            <a:r>
              <a:rPr lang="pt-BR" sz="2000" dirty="0" smtClean="0">
                <a:latin typeface="Cantarell" panose="02000603000000000000" pitchFamily="2" charset="0"/>
              </a:rPr>
              <a:t>Marcos Bueno</a:t>
            </a:r>
          </a:p>
          <a:p>
            <a:pPr algn="r"/>
            <a:r>
              <a:rPr lang="pt-BR" sz="2000" dirty="0" smtClean="0">
                <a:latin typeface="Cantarell" panose="02000603000000000000" pitchFamily="2" charset="0"/>
              </a:rPr>
              <a:t>Thiago </a:t>
            </a:r>
            <a:r>
              <a:rPr lang="pt-BR" sz="2000" dirty="0" err="1" smtClean="0">
                <a:latin typeface="Cantarell" panose="02000603000000000000" pitchFamily="2" charset="0"/>
              </a:rPr>
              <a:t>Bubolz</a:t>
            </a:r>
            <a:endParaRPr lang="pt-BR" sz="2000" dirty="0">
              <a:latin typeface="Cantarell" panose="02000603000000000000" pitchFamily="2" charset="0"/>
            </a:endParaRPr>
          </a:p>
        </p:txBody>
      </p:sp>
      <p:sp>
        <p:nvSpPr>
          <p:cNvPr id="7" name="Subtítulo 4"/>
          <p:cNvSpPr>
            <a:spLocks noGrp="1"/>
          </p:cNvSpPr>
          <p:nvPr>
            <p:ph type="subTitle" idx="1"/>
          </p:nvPr>
        </p:nvSpPr>
        <p:spPr>
          <a:xfrm>
            <a:off x="1524000" y="4473389"/>
            <a:ext cx="9144000" cy="1655762"/>
          </a:xfrm>
        </p:spPr>
        <p:txBody>
          <a:bodyPr>
            <a:normAutofit/>
          </a:bodyPr>
          <a:lstStyle/>
          <a:p>
            <a:r>
              <a:rPr lang="pt-BR" sz="3200" dirty="0" smtClean="0">
                <a:latin typeface="Cantarell" panose="02000603000000000000" pitchFamily="2" charset="0"/>
              </a:rPr>
              <a:t>Proposta de Trabalho</a:t>
            </a:r>
            <a:endParaRPr lang="pt-BR" sz="3200" dirty="0">
              <a:latin typeface="Cantarell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1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7349886" y="722098"/>
            <a:ext cx="2923192" cy="5413804"/>
            <a:chOff x="231107" y="884023"/>
            <a:chExt cx="2923192" cy="5413804"/>
          </a:xfrm>
        </p:grpSpPr>
        <p:sp>
          <p:nvSpPr>
            <p:cNvPr id="7" name="Retângulo 6"/>
            <p:cNvSpPr/>
            <p:nvPr/>
          </p:nvSpPr>
          <p:spPr>
            <a:xfrm>
              <a:off x="785168" y="884023"/>
              <a:ext cx="1815071" cy="1020977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 Original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31108" y="2495550"/>
              <a:ext cx="2923191" cy="8001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latin typeface="Cantarell" panose="02000603000000000000" pitchFamily="2" charset="0"/>
                </a:rPr>
                <a:t>CODIFICADOR</a:t>
              </a:r>
              <a:endParaRPr lang="pt-BR" sz="2400" dirty="0">
                <a:latin typeface="Cantarell" panose="02000603000000000000" pitchFamily="2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231107" y="3886200"/>
              <a:ext cx="2923191" cy="8001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latin typeface="Cantarell" panose="02000603000000000000" pitchFamily="2" charset="0"/>
                </a:rPr>
                <a:t>DECODIFICADOR</a:t>
              </a:r>
            </a:p>
            <a:p>
              <a:pPr algn="ctr"/>
              <a:r>
                <a:rPr lang="pt-BR" sz="2400" dirty="0" smtClean="0">
                  <a:latin typeface="Cantarell" panose="02000603000000000000" pitchFamily="2" charset="0"/>
                </a:rPr>
                <a:t>RENDERIZADOR</a:t>
              </a:r>
              <a:endParaRPr lang="pt-BR" sz="2400" dirty="0">
                <a:latin typeface="Cantarell" panose="02000603000000000000" pitchFamily="2" charset="0"/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85166" y="5276850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</a:t>
              </a:r>
            </a:p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Reconstruído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cxnSp>
          <p:nvCxnSpPr>
            <p:cNvPr id="13" name="Conector de seta reta 12"/>
            <p:cNvCxnSpPr>
              <a:stCxn id="7" idx="2"/>
              <a:endCxn id="9" idx="0"/>
            </p:cNvCxnSpPr>
            <p:nvPr/>
          </p:nvCxnSpPr>
          <p:spPr>
            <a:xfrm>
              <a:off x="1692704" y="1905000"/>
              <a:ext cx="0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9" idx="2"/>
              <a:endCxn id="10" idx="0"/>
            </p:cNvCxnSpPr>
            <p:nvPr/>
          </p:nvCxnSpPr>
          <p:spPr>
            <a:xfrm flipH="1">
              <a:off x="1692703" y="329565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>
              <a:stCxn id="10" idx="2"/>
              <a:endCxn id="11" idx="0"/>
            </p:cNvCxnSpPr>
            <p:nvPr/>
          </p:nvCxnSpPr>
          <p:spPr>
            <a:xfrm flipH="1">
              <a:off x="1692702" y="468630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solidFill>
                  <a:srgbClr val="FFFF00"/>
                </a:solidFill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solidFill>
                  <a:srgbClr val="FFFF00"/>
                </a:solidFill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solidFill>
                  <a:srgbClr val="FFFF00"/>
                </a:solidFill>
                <a:latin typeface="Cantarell" panose="02000603000000000000" pitchFamily="2" charset="0"/>
              </a:rPr>
              <a:t>Depth</a:t>
            </a:r>
            <a:endParaRPr lang="pt-BR" sz="2400" i="1" dirty="0" smtClean="0">
              <a:solidFill>
                <a:srgbClr val="FFFF00"/>
              </a:solidFill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Early</a:t>
            </a: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Skip</a:t>
            </a: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THRs</a:t>
            </a:r>
            <a:endParaRPr lang="pt-BR" i="1" dirty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)</a:t>
            </a:r>
            <a:endParaRPr lang="pt-BR" sz="2400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</a:p>
        </p:txBody>
      </p:sp>
    </p:spTree>
    <p:extLst>
      <p:ext uri="{BB962C8B-B14F-4D97-AF65-F5344CB8AC3E}">
        <p14:creationId xmlns:p14="http://schemas.microsoft.com/office/powerpoint/2010/main" val="282355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557151" y="100848"/>
            <a:ext cx="5550256" cy="6656307"/>
          </a:xfrm>
          <a:prstGeom prst="rect">
            <a:avLst/>
          </a:prstGeom>
          <a:solidFill>
            <a:schemeClr val="tx1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solidFill>
                  <a:srgbClr val="FFFF00"/>
                </a:solidFill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solidFill>
                  <a:srgbClr val="FFFF00"/>
                </a:solidFill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solidFill>
                  <a:srgbClr val="FFFF00"/>
                </a:solidFill>
                <a:latin typeface="Cantarell" panose="02000603000000000000" pitchFamily="2" charset="0"/>
              </a:rPr>
              <a:t>Depth</a:t>
            </a:r>
            <a:endParaRPr lang="pt-BR" sz="2400" i="1" dirty="0" smtClean="0">
              <a:solidFill>
                <a:srgbClr val="FFFF00"/>
              </a:solidFill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Early</a:t>
            </a: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Skip</a:t>
            </a: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THRs</a:t>
            </a:r>
            <a:endParaRPr lang="pt-BR" i="1" dirty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)</a:t>
            </a:r>
            <a:endParaRPr lang="pt-BR" sz="2400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</a:p>
        </p:txBody>
      </p:sp>
      <p:pic>
        <p:nvPicPr>
          <p:cNvPr id="1026" name="Picture 2" descr="https://cagnazzo.wp.mines-telecom.fr/files/2011/10/mv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36" y="1535450"/>
            <a:ext cx="5333687" cy="391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07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7349886" y="722098"/>
            <a:ext cx="2923192" cy="5413804"/>
            <a:chOff x="231107" y="884023"/>
            <a:chExt cx="2923192" cy="5413804"/>
          </a:xfrm>
        </p:grpSpPr>
        <p:sp>
          <p:nvSpPr>
            <p:cNvPr id="7" name="Retângulo 6"/>
            <p:cNvSpPr/>
            <p:nvPr/>
          </p:nvSpPr>
          <p:spPr>
            <a:xfrm>
              <a:off x="785168" y="884023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 Original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31108" y="2495550"/>
              <a:ext cx="2923191" cy="800100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Cantarell" panose="02000603000000000000" pitchFamily="2" charset="0"/>
                </a:rPr>
                <a:t>CODIFICADOR</a:t>
              </a:r>
              <a:endParaRPr lang="pt-BR" sz="2400" dirty="0">
                <a:solidFill>
                  <a:schemeClr val="bg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231107" y="3886200"/>
              <a:ext cx="2923191" cy="8001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latin typeface="Cantarell" panose="02000603000000000000" pitchFamily="2" charset="0"/>
                </a:rPr>
                <a:t>DECODIFICADOR</a:t>
              </a:r>
            </a:p>
            <a:p>
              <a:pPr algn="ctr"/>
              <a:r>
                <a:rPr lang="pt-BR" sz="2400" dirty="0" smtClean="0">
                  <a:latin typeface="Cantarell" panose="02000603000000000000" pitchFamily="2" charset="0"/>
                </a:rPr>
                <a:t>RENDERIZADOR</a:t>
              </a:r>
              <a:endParaRPr lang="pt-BR" sz="2400" dirty="0">
                <a:latin typeface="Cantarell" panose="02000603000000000000" pitchFamily="2" charset="0"/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85166" y="5276850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</a:t>
              </a:r>
            </a:p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Reconstruído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cxnSp>
          <p:nvCxnSpPr>
            <p:cNvPr id="13" name="Conector de seta reta 12"/>
            <p:cNvCxnSpPr>
              <a:stCxn id="7" idx="2"/>
              <a:endCxn id="9" idx="0"/>
            </p:cNvCxnSpPr>
            <p:nvPr/>
          </p:nvCxnSpPr>
          <p:spPr>
            <a:xfrm>
              <a:off x="1692704" y="1905000"/>
              <a:ext cx="0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9" idx="2"/>
              <a:endCxn id="10" idx="0"/>
            </p:cNvCxnSpPr>
            <p:nvPr/>
          </p:nvCxnSpPr>
          <p:spPr>
            <a:xfrm flipH="1">
              <a:off x="1692703" y="329565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>
              <a:stCxn id="10" idx="2"/>
              <a:endCxn id="11" idx="0"/>
            </p:cNvCxnSpPr>
            <p:nvPr/>
          </p:nvCxnSpPr>
          <p:spPr>
            <a:xfrm flipH="1">
              <a:off x="1692702" y="468630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Early</a:t>
            </a: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Skip</a:t>
            </a: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THRs</a:t>
            </a:r>
            <a:endParaRPr lang="pt-BR" i="1" dirty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)</a:t>
            </a:r>
            <a:endParaRPr lang="pt-BR" sz="2400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</a:p>
        </p:txBody>
      </p:sp>
    </p:spTree>
    <p:extLst>
      <p:ext uri="{BB962C8B-B14F-4D97-AF65-F5344CB8AC3E}">
        <p14:creationId xmlns:p14="http://schemas.microsoft.com/office/powerpoint/2010/main" val="72324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7349886" y="722098"/>
            <a:ext cx="2923192" cy="5413804"/>
            <a:chOff x="231107" y="884023"/>
            <a:chExt cx="2923192" cy="5413804"/>
          </a:xfrm>
        </p:grpSpPr>
        <p:sp>
          <p:nvSpPr>
            <p:cNvPr id="7" name="Retângulo 6"/>
            <p:cNvSpPr/>
            <p:nvPr/>
          </p:nvSpPr>
          <p:spPr>
            <a:xfrm>
              <a:off x="785168" y="884023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 Original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31108" y="2495550"/>
              <a:ext cx="2923191" cy="800100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Cantarell" panose="02000603000000000000" pitchFamily="2" charset="0"/>
                </a:rPr>
                <a:t>CODIFICADOR</a:t>
              </a:r>
              <a:endParaRPr lang="pt-BR" sz="2400" dirty="0">
                <a:solidFill>
                  <a:schemeClr val="bg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231107" y="3886200"/>
              <a:ext cx="2923191" cy="8001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latin typeface="Cantarell" panose="02000603000000000000" pitchFamily="2" charset="0"/>
                </a:rPr>
                <a:t>DECODIFICADOR</a:t>
              </a:r>
            </a:p>
            <a:p>
              <a:pPr algn="ctr"/>
              <a:r>
                <a:rPr lang="pt-BR" sz="2400" dirty="0" smtClean="0">
                  <a:latin typeface="Cantarell" panose="02000603000000000000" pitchFamily="2" charset="0"/>
                </a:rPr>
                <a:t>RENDERIZADOR</a:t>
              </a:r>
              <a:endParaRPr lang="pt-BR" sz="2400" dirty="0">
                <a:latin typeface="Cantarell" panose="02000603000000000000" pitchFamily="2" charset="0"/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85166" y="5276850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</a:t>
              </a:r>
            </a:p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Reconstruído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cxnSp>
          <p:nvCxnSpPr>
            <p:cNvPr id="13" name="Conector de seta reta 12"/>
            <p:cNvCxnSpPr>
              <a:stCxn id="7" idx="2"/>
              <a:endCxn id="9" idx="0"/>
            </p:cNvCxnSpPr>
            <p:nvPr/>
          </p:nvCxnSpPr>
          <p:spPr>
            <a:xfrm>
              <a:off x="1692704" y="1905000"/>
              <a:ext cx="0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9" idx="2"/>
              <a:endCxn id="10" idx="0"/>
            </p:cNvCxnSpPr>
            <p:nvPr/>
          </p:nvCxnSpPr>
          <p:spPr>
            <a:xfrm flipH="1">
              <a:off x="1692703" y="329565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>
              <a:stCxn id="10" idx="2"/>
              <a:endCxn id="11" idx="0"/>
            </p:cNvCxnSpPr>
            <p:nvPr/>
          </p:nvCxnSpPr>
          <p:spPr>
            <a:xfrm flipH="1">
              <a:off x="1692702" y="468630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rgbClr val="FFFF00"/>
                </a:solidFill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FFFF00"/>
                </a:solidFill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FFFF00"/>
                </a:solidFill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solidFill>
                  <a:srgbClr val="FFFF00"/>
                </a:solidFill>
                <a:latin typeface="Cantarell" panose="02000603000000000000" pitchFamily="2" charset="0"/>
              </a:rPr>
              <a:t>Early</a:t>
            </a:r>
            <a:r>
              <a:rPr lang="pt-BR" i="1" dirty="0">
                <a:solidFill>
                  <a:srgbClr val="FFFF00"/>
                </a:solidFill>
                <a:latin typeface="Cantarell" panose="02000603000000000000" pitchFamily="2" charset="0"/>
              </a:rPr>
              <a:t> </a:t>
            </a:r>
            <a:r>
              <a:rPr lang="pt-BR" i="1" dirty="0" err="1">
                <a:solidFill>
                  <a:srgbClr val="FFFF00"/>
                </a:solidFill>
                <a:latin typeface="Cantarell" panose="02000603000000000000" pitchFamily="2" charset="0"/>
              </a:rPr>
              <a:t>Skip</a:t>
            </a:r>
            <a:r>
              <a:rPr lang="pt-BR" i="1" dirty="0">
                <a:solidFill>
                  <a:srgbClr val="FFFF00"/>
                </a:solidFill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solidFill>
                  <a:srgbClr val="FFFF00"/>
                </a:solidFill>
                <a:latin typeface="Cantarell" panose="02000603000000000000" pitchFamily="2" charset="0"/>
              </a:rPr>
              <a:t>THRs</a:t>
            </a:r>
            <a:endParaRPr lang="pt-BR" i="1" dirty="0">
              <a:solidFill>
                <a:srgbClr val="FFFF00"/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FFFF00"/>
                </a:solidFill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FFFF00"/>
                </a:solidFill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FFFF00"/>
                </a:solidFill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FFFF00"/>
                </a:solidFill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)</a:t>
            </a:r>
            <a:endParaRPr lang="pt-BR" sz="2400" i="1" dirty="0" smtClean="0">
              <a:solidFill>
                <a:srgbClr val="FFFF00"/>
              </a:solidFill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</a:p>
        </p:txBody>
      </p:sp>
    </p:spTree>
    <p:extLst>
      <p:ext uri="{BB962C8B-B14F-4D97-AF65-F5344CB8AC3E}">
        <p14:creationId xmlns:p14="http://schemas.microsoft.com/office/powerpoint/2010/main" val="315637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7349886" y="722098"/>
            <a:ext cx="2923192" cy="5413804"/>
            <a:chOff x="231107" y="884023"/>
            <a:chExt cx="2923192" cy="5413804"/>
          </a:xfrm>
        </p:grpSpPr>
        <p:sp>
          <p:nvSpPr>
            <p:cNvPr id="7" name="Retângulo 6"/>
            <p:cNvSpPr/>
            <p:nvPr/>
          </p:nvSpPr>
          <p:spPr>
            <a:xfrm>
              <a:off x="785168" y="884023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 Original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31108" y="2495550"/>
              <a:ext cx="2923191" cy="800100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Cantarell" panose="02000603000000000000" pitchFamily="2" charset="0"/>
                </a:rPr>
                <a:t>CODIFICADOR</a:t>
              </a:r>
              <a:endParaRPr lang="pt-BR" sz="2400" dirty="0">
                <a:solidFill>
                  <a:schemeClr val="bg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231107" y="3886200"/>
              <a:ext cx="2923191" cy="800100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Cantarell" panose="02000603000000000000" pitchFamily="2" charset="0"/>
                </a:rPr>
                <a:t>DECODIFICADOR</a:t>
              </a:r>
            </a:p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Cantarell" panose="02000603000000000000" pitchFamily="2" charset="0"/>
                </a:rPr>
                <a:t>RENDERIZADOR</a:t>
              </a:r>
              <a:endParaRPr lang="pt-BR" sz="2400" dirty="0">
                <a:solidFill>
                  <a:schemeClr val="bg1"/>
                </a:solidFill>
                <a:latin typeface="Cantarell" panose="02000603000000000000" pitchFamily="2" charset="0"/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785166" y="5276850"/>
              <a:ext cx="1815071" cy="1020977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Vídeo</a:t>
              </a:r>
            </a:p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Lobster Two" panose="02000506000000020003" pitchFamily="50" charset="0"/>
                </a:rPr>
                <a:t>Reconstruído</a:t>
              </a:r>
              <a:endParaRPr lang="pt-BR" sz="2400" dirty="0">
                <a:solidFill>
                  <a:schemeClr val="bg1"/>
                </a:solidFill>
                <a:latin typeface="Lobster Two" panose="02000506000000020003" pitchFamily="50" charset="0"/>
              </a:endParaRPr>
            </a:p>
          </p:txBody>
        </p:sp>
        <p:cxnSp>
          <p:nvCxnSpPr>
            <p:cNvPr id="13" name="Conector de seta reta 12"/>
            <p:cNvCxnSpPr>
              <a:stCxn id="7" idx="2"/>
              <a:endCxn id="9" idx="0"/>
            </p:cNvCxnSpPr>
            <p:nvPr/>
          </p:nvCxnSpPr>
          <p:spPr>
            <a:xfrm>
              <a:off x="1692704" y="1905000"/>
              <a:ext cx="0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>
              <a:stCxn id="9" idx="2"/>
              <a:endCxn id="10" idx="0"/>
            </p:cNvCxnSpPr>
            <p:nvPr/>
          </p:nvCxnSpPr>
          <p:spPr>
            <a:xfrm flipH="1">
              <a:off x="1692703" y="329565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>
              <a:stCxn id="10" idx="2"/>
              <a:endCxn id="11" idx="0"/>
            </p:cNvCxnSpPr>
            <p:nvPr/>
          </p:nvCxnSpPr>
          <p:spPr>
            <a:xfrm flipH="1">
              <a:off x="1692702" y="4686300"/>
              <a:ext cx="1" cy="5905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PSNR, SSIM, SAD, 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</a:p>
        </p:txBody>
      </p:sp>
    </p:spTree>
    <p:extLst>
      <p:ext uri="{BB962C8B-B14F-4D97-AF65-F5344CB8AC3E}">
        <p14:creationId xmlns:p14="http://schemas.microsoft.com/office/powerpoint/2010/main" val="44655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</a:t>
            </a: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124575" y="1890126"/>
            <a:ext cx="5848350" cy="29238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FFFF00"/>
                </a:solidFill>
                <a:latin typeface="Bebas Neue" panose="020B0606020202050201" pitchFamily="34" charset="0"/>
              </a:rPr>
              <a:t>proposta: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Korolev Light" panose="02000506000000020004" pitchFamily="50" charset="0"/>
              </a:rPr>
              <a:t>Métrica de avaliação objetiva para mapas de profundidade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Korolev Light" panose="02000506000000020004" pitchFamily="50" charset="0"/>
              </a:rPr>
              <a:t>Prioriza qualidade nas bordas dos mapas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Korolev Light" panose="02000506000000020004" pitchFamily="50" charset="0"/>
              </a:rPr>
              <a:t>Ideia inicial: SAD ponderado pela diferença entre amostras vizinhas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Korolev Light" panose="02000506000000020004" pitchFamily="50" charset="0"/>
              </a:rPr>
              <a:t>Validação da proposta: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pt-BR" sz="16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Korolev Light" panose="02000506000000020004" pitchFamily="50" charset="0"/>
              </a:rPr>
              <a:t>Comparar resultados obtidos através da métrica proposta (mapa de profundidade) com PSNR nas vistas sintetizadas</a:t>
            </a:r>
          </a:p>
        </p:txBody>
      </p:sp>
    </p:spTree>
    <p:extLst>
      <p:ext uri="{BB962C8B-B14F-4D97-AF65-F5344CB8AC3E}">
        <p14:creationId xmlns:p14="http://schemas.microsoft.com/office/powerpoint/2010/main" val="259323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ixaDeTexto 25"/>
          <p:cNvSpPr txBox="1"/>
          <p:nvPr/>
        </p:nvSpPr>
        <p:spPr>
          <a:xfrm>
            <a:off x="0" y="489743"/>
            <a:ext cx="66654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Vídeo 3D </a:t>
            </a:r>
            <a:r>
              <a:rPr lang="pt-BR" sz="2400" i="1" dirty="0" err="1" smtClean="0">
                <a:latin typeface="Cantarell" panose="02000603000000000000" pitchFamily="2" charset="0"/>
              </a:rPr>
              <a:t>Multiview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plus</a:t>
            </a:r>
            <a:r>
              <a:rPr lang="pt-BR" sz="2400" i="1" dirty="0" smtClean="0">
                <a:latin typeface="Cantarell" panose="02000603000000000000" pitchFamily="2" charset="0"/>
              </a:rPr>
              <a:t> </a:t>
            </a:r>
            <a:r>
              <a:rPr lang="pt-BR" sz="2400" i="1" dirty="0" err="1" smtClean="0">
                <a:latin typeface="Cantarell" panose="02000603000000000000" pitchFamily="2" charset="0"/>
              </a:rPr>
              <a:t>Depth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3D-HTM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latin typeface="Cantarell" panose="02000603000000000000" pitchFamily="2" charset="0"/>
              </a:rPr>
              <a:t>Experimentos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QP 30/39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Solução </a:t>
            </a:r>
            <a:r>
              <a:rPr lang="pt-BR" i="1" dirty="0" err="1">
                <a:latin typeface="Cantarell" panose="02000603000000000000" pitchFamily="2" charset="0"/>
              </a:rPr>
              <a:t>Early</a:t>
            </a:r>
            <a:r>
              <a:rPr lang="pt-BR" i="1" dirty="0">
                <a:latin typeface="Cantarell" panose="02000603000000000000" pitchFamily="2" charset="0"/>
              </a:rPr>
              <a:t> </a:t>
            </a:r>
            <a:r>
              <a:rPr lang="pt-BR" i="1" dirty="0" err="1">
                <a:latin typeface="Cantarell" panose="02000603000000000000" pitchFamily="2" charset="0"/>
              </a:rPr>
              <a:t>Skip</a:t>
            </a:r>
            <a:r>
              <a:rPr lang="pt-BR" i="1" dirty="0">
                <a:latin typeface="Cantarell" panose="02000603000000000000" pitchFamily="2" charset="0"/>
              </a:rPr>
              <a:t>/DIS para vários </a:t>
            </a:r>
            <a:r>
              <a:rPr lang="pt-BR" i="1" dirty="0" err="1">
                <a:latin typeface="Cantarell" panose="02000603000000000000" pitchFamily="2" charset="0"/>
              </a:rPr>
              <a:t>THRs</a:t>
            </a:r>
            <a:endParaRPr lang="pt-BR" i="1" dirty="0"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6 vídeos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1024x768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(R)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Cantarell" panose="02000603000000000000" pitchFamily="2" charset="0"/>
              </a:rPr>
              <a:t>2 – 1920x1088 (CG</a:t>
            </a:r>
            <a:r>
              <a:rPr lang="pt-BR" i="1" dirty="0" smtClean="0">
                <a:latin typeface="Cantarell" panose="02000603000000000000" pitchFamily="2" charset="0"/>
              </a:rPr>
              <a:t>)</a:t>
            </a:r>
            <a:endParaRPr lang="pt-BR" sz="2400" i="1" dirty="0" smtClean="0">
              <a:latin typeface="Cantarell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latin typeface="Cantarell" panose="02000603000000000000" pitchFamily="2" charset="0"/>
              </a:rPr>
              <a:t>Métricas de Qualidade Objetiva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latin typeface="Cantarell" panose="02000603000000000000" pitchFamily="2" charset="0"/>
              </a:rPr>
              <a:t>PSNR, SSIM, SAD, </a:t>
            </a:r>
            <a:r>
              <a:rPr lang="pt-BR" i="1" dirty="0" smtClean="0">
                <a:solidFill>
                  <a:srgbClr val="FFFF00"/>
                </a:solidFill>
                <a:latin typeface="Cantarell" panose="02000603000000000000" pitchFamily="2" charset="0"/>
              </a:rPr>
              <a:t>+1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Exibição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Display: Monitor LG IPS 22MP55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Display Alternativo: Cinema </a:t>
            </a:r>
            <a:r>
              <a:rPr lang="pt-BR" i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UFPel</a:t>
            </a:r>
            <a:endParaRPr lang="pt-BR" i="1" dirty="0" smtClean="0">
              <a:solidFill>
                <a:schemeClr val="bg1">
                  <a:lumMod val="85000"/>
                  <a:lumOff val="15000"/>
                </a:schemeClr>
              </a:solidFill>
              <a:latin typeface="Cantarell" panose="02000603000000000000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Vídeo 2D sintetizado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Métricas de Qualidade Subjetiva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i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Alvo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ntarell" panose="02000603000000000000" pitchFamily="2" charset="0"/>
              </a:rPr>
              <a:t>Público em geral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124575" y="1890126"/>
            <a:ext cx="5848350" cy="29238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FFFF00"/>
                </a:solidFill>
                <a:latin typeface="Bebas Neue" panose="020B0606020202050201" pitchFamily="34" charset="0"/>
              </a:rPr>
              <a:t>proposta: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Korolev Light" panose="02000506000000020004" pitchFamily="50" charset="0"/>
              </a:rPr>
              <a:t>Métrica de avaliação objetiva para mapas de profundidade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Korolev Light" panose="02000506000000020004" pitchFamily="50" charset="0"/>
              </a:rPr>
              <a:t>Prioriza qualidade nas bordas dos mapas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Korolev Light" panose="02000506000000020004" pitchFamily="50" charset="0"/>
              </a:rPr>
              <a:t>Ideia inicial: SAD ponderado pela diferença entre amostras vizinhas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Korolev Light" panose="02000506000000020004" pitchFamily="50" charset="0"/>
              </a:rPr>
              <a:t>Validação da proposta: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pt-BR" sz="16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Korolev Light" panose="02000506000000020004" pitchFamily="50" charset="0"/>
              </a:rPr>
              <a:t>Comparar resultados obtidos através da métrica proposta (mapa de profundidade) com PSNR nas vistas sintetizadas</a:t>
            </a:r>
          </a:p>
        </p:txBody>
      </p:sp>
    </p:spTree>
    <p:extLst>
      <p:ext uri="{BB962C8B-B14F-4D97-AF65-F5344CB8AC3E}">
        <p14:creationId xmlns:p14="http://schemas.microsoft.com/office/powerpoint/2010/main" val="289275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1829</Words>
  <Application>Microsoft Office PowerPoint</Application>
  <PresentationFormat>Widescreen</PresentationFormat>
  <Paragraphs>550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3" baseType="lpstr">
      <vt:lpstr>Arial</vt:lpstr>
      <vt:lpstr>Bebas neue</vt:lpstr>
      <vt:lpstr>Bebas neue</vt:lpstr>
      <vt:lpstr>Calibri</vt:lpstr>
      <vt:lpstr>Calibri Light</vt:lpstr>
      <vt:lpstr>Cantarell</vt:lpstr>
      <vt:lpstr>Korolev Light</vt:lpstr>
      <vt:lpstr>Lobster Two</vt:lpstr>
      <vt:lpstr>Wingdings</vt:lpstr>
      <vt:lpstr>Tema do Office</vt:lpstr>
      <vt:lpstr>QUALIDADE EM SISTEMAS DE VÍDEOS DIGITAIS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QUALIDADE EM SISTEMAS DE VÍDEOS DIGITAIS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Ruhan</dc:creator>
  <cp:lastModifiedBy>Ruhan</cp:lastModifiedBy>
  <cp:revision>86</cp:revision>
  <dcterms:created xsi:type="dcterms:W3CDTF">2016-06-20T14:35:37Z</dcterms:created>
  <dcterms:modified xsi:type="dcterms:W3CDTF">2016-09-15T19:14:31Z</dcterms:modified>
</cp:coreProperties>
</file>